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6797675" cy="98742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1133" y="86"/>
      </p:cViewPr>
      <p:guideLst>
        <p:guide orient="horz" pos="2160"/>
        <p:guide pos="27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  <p:extLst>
      <p:ext uri="{BB962C8B-B14F-4D97-AF65-F5344CB8AC3E}">
        <p14:creationId xmlns:p14="http://schemas.microsoft.com/office/powerpoint/2010/main" val="15828709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9791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6251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9326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2609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746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4290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1865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8827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3368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4231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0477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8545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0730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3153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1173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6772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4932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9229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00585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6418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0846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267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7347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8383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18268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7788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59327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8" name="Google Shape;338;p3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524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7274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9573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6064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0682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2855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0085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저작권">
  <p:cSld name="저작권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name="adj" fmla="val 2066"/>
            </a:avLst>
          </a:prstGeom>
          <a:noFill/>
          <a:ln w="53975" cap="flat" cmpd="sng">
            <a:solidFill>
              <a:srgbClr val="99AD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9A5F3A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id="17" name="Google Shape;17;p2" descr="쿡북로고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7578" y="595313"/>
            <a:ext cx="1216025" cy="32226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/>
        </p:nvSpPr>
        <p:spPr>
          <a:xfrm>
            <a:off x="881590" y="998730"/>
            <a:ext cx="71866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웹 프로그래밍 입문(3판)</a:t>
            </a:r>
            <a:endParaRPr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[강의교안 이용 안내]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본 강의교안의 저작권은 한빛아카데미㈜에 있습니다.</a:t>
            </a:r>
            <a:r>
              <a:rPr lang="ko-KR" sz="1000" b="0" i="0" u="none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이 자료는 강의 보조자료로 제공되는 것으로 무단으로 전제하거나 배포하는 것을 금합니다</a:t>
            </a:r>
            <a:r>
              <a:rPr lang="ko-KR" sz="1000" b="0" i="0" u="sng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장제목">
  <p:cSld name="1_장제목">
    <p:bg>
      <p:bgPr>
        <a:solidFill>
          <a:srgbClr val="E5C9BB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1187624" y="260648"/>
            <a:ext cx="7626642" cy="5616624"/>
            <a:chOff x="323528" y="260648"/>
            <a:chExt cx="7626642" cy="5616624"/>
          </a:xfrm>
        </p:grpSpPr>
        <p:grpSp>
          <p:nvGrpSpPr>
            <p:cNvPr id="22" name="Google Shape;22;p3"/>
            <p:cNvGrpSpPr/>
            <p:nvPr/>
          </p:nvGrpSpPr>
          <p:grpSpPr>
            <a:xfrm>
              <a:off x="323528" y="260648"/>
              <a:ext cx="7626642" cy="5616624"/>
              <a:chOff x="467544" y="476672"/>
              <a:chExt cx="7626642" cy="5616624"/>
            </a:xfrm>
          </p:grpSpPr>
          <p:pic>
            <p:nvPicPr>
              <p:cNvPr id="23" name="Google Shape;23;p3"/>
              <p:cNvPicPr preferRelativeResize="0"/>
              <p:nvPr/>
            </p:nvPicPr>
            <p:blipFill rotWithShape="1">
              <a:blip r:embed="rId2">
                <a:alphaModFix/>
              </a:blip>
              <a:srcRect b="32037"/>
              <a:stretch/>
            </p:blipFill>
            <p:spPr>
              <a:xfrm>
                <a:off x="467544" y="762207"/>
                <a:ext cx="4451985" cy="33868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Google Shape;24;p3"/>
              <p:cNvSpPr/>
              <p:nvPr/>
            </p:nvSpPr>
            <p:spPr>
              <a:xfrm>
                <a:off x="5292080" y="476672"/>
                <a:ext cx="1800200" cy="1224136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2078861" y="2739400"/>
                <a:ext cx="1485027" cy="198485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1842977" y="3519384"/>
                <a:ext cx="1624130" cy="305500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pic>
            <p:nvPicPr>
              <p:cNvPr id="27" name="Google Shape;27;p3"/>
              <p:cNvPicPr preferRelativeResize="0"/>
              <p:nvPr/>
            </p:nvPicPr>
            <p:blipFill rotWithShape="1">
              <a:blip r:embed="rId2">
                <a:alphaModFix/>
              </a:blip>
              <a:srcRect l="33811" t="40211"/>
              <a:stretch/>
            </p:blipFill>
            <p:spPr>
              <a:xfrm>
                <a:off x="3600890" y="1818831"/>
                <a:ext cx="3192285" cy="32278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" name="Google Shape;28;p3"/>
              <p:cNvSpPr/>
              <p:nvPr/>
            </p:nvSpPr>
            <p:spPr>
              <a:xfrm>
                <a:off x="4464560" y="5208434"/>
                <a:ext cx="1907640" cy="884862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3491330" y="3717032"/>
                <a:ext cx="1008112" cy="1264742"/>
              </a:xfrm>
              <a:prstGeom prst="rect">
                <a:avLst/>
              </a:prstGeom>
              <a:solidFill>
                <a:srgbClr val="E5CA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6449995" y="2446975"/>
                <a:ext cx="1644191" cy="393500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1696607" y="3181853"/>
                <a:ext cx="1485027" cy="50182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2222877" y="2974796"/>
                <a:ext cx="1485027" cy="501828"/>
              </a:xfrm>
              <a:prstGeom prst="rect">
                <a:avLst/>
              </a:prstGeom>
              <a:solidFill>
                <a:srgbClr val="E5C9B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33" name="Google Shape;33;p3"/>
            <p:cNvSpPr/>
            <p:nvPr/>
          </p:nvSpPr>
          <p:spPr>
            <a:xfrm>
              <a:off x="3886528" y="515220"/>
              <a:ext cx="1644191" cy="393500"/>
            </a:xfrm>
            <a:prstGeom prst="rect">
              <a:avLst/>
            </a:prstGeom>
            <a:solidFill>
              <a:srgbClr val="E5C9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endParaRPr>
            </a:p>
          </p:txBody>
        </p:sp>
      </p:grpSp>
      <p:sp>
        <p:nvSpPr>
          <p:cNvPr id="34" name="Google Shape;34;p3"/>
          <p:cNvSpPr txBox="1">
            <a:spLocks noGrp="1"/>
          </p:cNvSpPr>
          <p:nvPr>
            <p:ph type="title"/>
          </p:nvPr>
        </p:nvSpPr>
        <p:spPr>
          <a:xfrm>
            <a:off x="399085" y="5301208"/>
            <a:ext cx="8277371" cy="112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2E1F"/>
              </a:buClr>
              <a:buSzPts val="4000"/>
              <a:buFont typeface="Arial"/>
              <a:buNone/>
              <a:defRPr sz="4000" b="0">
                <a:solidFill>
                  <a:srgbClr val="3F2E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이 장에서 만들 프로그램">
  <p:cSld name="1_이 장에서 만들 프로그램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AD78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8B333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/34</a:t>
            </a:r>
            <a:endParaRPr sz="1200" b="0" i="0" u="none" strike="noStrike" cap="none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37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  <a:defRPr sz="2000" b="1"/>
            </a:lvl1pPr>
            <a:lvl2pPr marL="914400" lvl="1" indent="-3302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D99593"/>
              </a:buClr>
              <a:buSzPts val="1600"/>
              <a:buFont typeface="Noto Sans Symbols"/>
              <a:buChar char="▪"/>
              <a:defRPr sz="1600"/>
            </a:lvl2pPr>
            <a:lvl3pPr marL="1371600" lvl="2" indent="-3175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marL="2286000" lvl="4" indent="-2921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기본 본문">
  <p:cSld name="2_기본 본문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3273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44;p5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/34</a:t>
            </a:r>
            <a:endParaRPr sz="1200" b="0" i="0" u="none" strike="noStrike" cap="none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37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  <a:defRPr sz="2000" b="1"/>
            </a:lvl1pPr>
            <a:lvl2pPr marL="914400" lvl="1" indent="-33020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Font typeface="Noto Sans Symbols"/>
              <a:buChar char="▪"/>
              <a:defRPr sz="1600"/>
            </a:lvl2pPr>
            <a:lvl3pPr marL="1371600" lvl="2" indent="-31750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3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marL="2286000" lvl="4" indent="-2921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39700" y="6525345"/>
            <a:ext cx="8756650" cy="280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2765425" y="1447800"/>
            <a:ext cx="3587750" cy="3886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cxnSp>
        <p:nvCxnSpPr>
          <p:cNvPr id="50" name="Google Shape;50;p6"/>
          <p:cNvCxnSpPr/>
          <p:nvPr/>
        </p:nvCxnSpPr>
        <p:spPr>
          <a:xfrm>
            <a:off x="2506663" y="3706813"/>
            <a:ext cx="4151312" cy="0"/>
          </a:xfrm>
          <a:prstGeom prst="straightConnector1">
            <a:avLst/>
          </a:prstGeom>
          <a:noFill/>
          <a:ln w="9525" cap="flat" cmpd="sng">
            <a:solidFill>
              <a:srgbClr val="97B85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1" name="Google Shape;51;p6"/>
          <p:cNvSpPr/>
          <p:nvPr/>
        </p:nvSpPr>
        <p:spPr>
          <a:xfrm>
            <a:off x="2765425" y="1447800"/>
            <a:ext cx="3587750" cy="3886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cxnSp>
        <p:nvCxnSpPr>
          <p:cNvPr id="52" name="Google Shape;52;p6"/>
          <p:cNvCxnSpPr/>
          <p:nvPr/>
        </p:nvCxnSpPr>
        <p:spPr>
          <a:xfrm>
            <a:off x="2506663" y="3706813"/>
            <a:ext cx="4151312" cy="0"/>
          </a:xfrm>
          <a:prstGeom prst="straightConnector1">
            <a:avLst/>
          </a:prstGeom>
          <a:noFill/>
          <a:ln w="9525" cap="flat" cmpd="sng">
            <a:solidFill>
              <a:srgbClr val="97B85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3" name="Google Shape;53;p6"/>
          <p:cNvSpPr txBox="1"/>
          <p:nvPr/>
        </p:nvSpPr>
        <p:spPr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400" b="1">
              <a:solidFill>
                <a:srgbClr val="8CB3E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백면">
  <p:cSld name="백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/28</a:t>
            </a:r>
            <a:endParaRPr sz="120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hyperlink" Target="https://rintiantta.github.io/academy-html/guide/chapter5.html#%EA%B8%B0%EB%B3%B8%EC%98%88%EC%A0%9C-5-1-%EC%A0%84%EC%B2%B4-%EC%84%A0%ED%83%9D%EC%9E%90%EC%99%80-%ED%83%9C%EA%B7%B8-%EC%84%A0%ED%83%9D%EC%9E%9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5.html#%EA%B8%B0%EB%B3%B8%EC%98%88%EC%A0%9C-5-2-%EC%95%84%EC%9D%B4%EB%94%94-%EC%84%A0%ED%83%9D%EC%9E%9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5.html#%EA%B8%B0%EB%B3%B8%EC%98%88%EC%A0%9C-5-2-%EC%95%84%EC%9D%B4%EB%94%94-%EC%84%A0%ED%83%9D%EC%9E%9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5.html#%EA%B8%B0%EB%B3%B8%EC%98%88%EC%A0%9C-5-3-%ED%81%B4%EB%9E%98%EC%8A%A4-%EC%84%A0%ED%83%9D%EC%9E%9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hyperlink" Target="https://rintiantta.github.io/academy-html/guide/chapter5.html#%EA%B8%B0%EB%B3%B8%EC%98%88%EC%A0%9C-5-1-%EC%A0%84%EC%B2%B4-%EC%84%A0%ED%83%9D%EC%9E%90%EC%99%80-%ED%83%9C%EA%B7%B8-%EC%84%A0%ED%83%9D%EC%9E%9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5.html#%EA%B8%B0%EB%B3%B8%EC%98%88%EC%A0%9C-5-3-%ED%81%B4%EB%9E%98%EC%8A%A4-%EC%84%A0%ED%83%9D%EC%9E%9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hyperlink" Target="https://rintiantta.github.io/academy-html/guide/chapter5.html#%EA%B8%B0%EB%B3%B8%EC%98%88%EC%A0%9C-5-1-%EC%A0%84%EC%B2%B4-%EC%84%A0%ED%83%9D%EC%9E%90%EC%99%80-%ED%83%9C%EA%B7%B8-%EC%84%A0%ED%83%9D%EC%9E%9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5.html#%EA%B8%B0%EB%B3%B8%EC%98%88%EC%A0%9C-5-4-%EC%86%8D%EC%84%B1-%EC%84%A0%ED%83%9D%EC%9E%9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g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hyperlink" Target="https://rintiantta.github.io/academy-html/guide/chapter5.html#%EA%B8%B0%EB%B3%B8%EC%98%88%EC%A0%9C-5-4-%EC%86%8D%EC%84%B1-%EC%84%A0%ED%83%9D%EC%9E%9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rintiantta.github.io/academy-html/guide/chapter5.html#%EA%B8%B0%EB%B3%B8%EC%98%88%EC%A0%9C-5-5-%ED%9B%84%EC%86%90-%EC%84%A0%ED%83%9D%EC%9E%90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g"/><Relationship Id="rId5" Type="http://schemas.openxmlformats.org/officeDocument/2006/relationships/hyperlink" Target="https://rintiantta.github.io/academy-html/guide/chapter5.html#%EA%B8%B0%EB%B3%B8%EC%98%88%EC%A0%9C-5-5-%ED%9B%84%EC%86%90-%EC%84%A0%ED%83%9D%EC%9E%90" TargetMode="External"/><Relationship Id="rId4" Type="http://schemas.openxmlformats.org/officeDocument/2006/relationships/hyperlink" Target="https://rintiantta.github.io/academy-html/guide/chapter5.html#%EA%B8%B0%EB%B3%B8%EC%98%88%EC%A0%9C-5-6-%EC%9E%90%EC%86%90-%EC%84%A0%ED%83%9D%EC%9E%9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jpg"/><Relationship Id="rId7" Type="http://schemas.openxmlformats.org/officeDocument/2006/relationships/hyperlink" Target="https://rintiantta.github.io/academy-html/guide/chapter5.html#%EA%B8%B0%EB%B3%B8%EC%98%88%EC%A0%9C-5-5-%ED%9B%84%EC%86%90-%EC%84%A0%ED%83%9D%EC%9E%9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rintiantta.github.io/academy-html/guide/chapter5.html#%EA%B8%B0%EB%B3%B8%EC%98%88%EC%A0%9C-5-6-%EC%9E%90%EC%86%90-%EC%84%A0%ED%83%9D%EC%9E%90" TargetMode="External"/><Relationship Id="rId5" Type="http://schemas.openxmlformats.org/officeDocument/2006/relationships/image" Target="../media/image15.jpg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jpg"/><Relationship Id="rId5" Type="http://schemas.openxmlformats.org/officeDocument/2006/relationships/hyperlink" Target="https://rintiantta.github.io/academy-html/guide/chapter5.html#%EA%B8%B0%EB%B3%B8%EC%98%88%EC%A0%9C-5-5-%ED%9B%84%EC%86%90-%EC%84%A0%ED%83%9D%EC%9E%90" TargetMode="External"/><Relationship Id="rId4" Type="http://schemas.openxmlformats.org/officeDocument/2006/relationships/hyperlink" Target="https://rintiantta.github.io/academy-html/guide/chapter5.html#%EA%B8%B0%EB%B3%B8%EC%98%88%EC%A0%9C-5-7-%EB%B0%98%EC%9D%91-%EC%84%A0%ED%83%9D%EC%9E%90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5.html#%EA%B8%B0%EB%B3%B8%EC%98%88%EC%A0%9C-5-8-%EC%83%81%ED%83%9C-%EC%84%A0%ED%83%9D%EC%9E%90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hyperlink" Target="https://rintiantta.github.io/academy-html/guide/chapter5.html#%EA%B8%B0%EB%B3%B8%EC%98%88%EC%A0%9C-5-5-%ED%9B%84%EC%86%90-%EC%84%A0%ED%83%9D%EC%9E%90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5.html#%EA%B8%B0%EB%B3%B8%EC%98%88%EC%A0%9C-5-9-%EA%B5%AC%EC%A1%B0-%EC%84%A0%ED%83%9D%EC%9E%90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hyperlink" Target="https://rintiantta.github.io/academy-html/guide/chapter5.html#%EA%B8%B0%EB%B3%B8%EC%98%88%EC%A0%9C-5-5-%ED%9B%84%EC%86%90-%EC%84%A0%ED%83%9D%EC%9E%9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rintiantta.github.io/academy-html/guide/chapter5.html#%EA%B8%B0%EB%B3%B8%EC%98%88%EC%A0%9C-5-5-%ED%9B%84%EC%86%90-%EC%84%A0%ED%83%9D%EC%9E%90" TargetMode="External"/><Relationship Id="rId5" Type="http://schemas.openxmlformats.org/officeDocument/2006/relationships/hyperlink" Target="https://rintiantta.github.io/academy-html/guide/chapter5.html#%EA%B8%B0%EB%B3%B8%EC%98%88%EC%A0%9C-5-9-%EA%B5%AC%EC%A1%B0-%EC%84%A0%ED%83%9D%EC%9E%90" TargetMode="Externa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rintiantta.github.io/academy-html/guide/#%EC%9E%90%EB%B0%94%EC%8A%A4%ED%81%AC%EB%A6%BD%ED%8A%B8-%EB%B6%80%EB%B6%84%EA%B3%BC-%EA%B4%80%EB%A0%A8%EB%90%9C-%EC%9D%B4%EC%95%BC%EA%B8%B0" TargetMode="External"/><Relationship Id="rId4" Type="http://schemas.openxmlformats.org/officeDocument/2006/relationships/hyperlink" Target="https://rintiantta.github.io/academy-html/guide/chapter5.html#%EA%B8%B0%EB%B3%B8%EC%98%88%EC%A0%9C-5-1-%EC%A0%84%EC%B2%B4-%EC%84%A0%ED%83%9D%EC%9E%90%EC%99%80-%ED%83%9C%EA%B7%B8-%EC%84%A0%ED%83%9D%EC%9E%9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name="adj" fmla="val 2066"/>
            </a:avLst>
          </a:prstGeom>
          <a:noFill/>
          <a:ln w="53975" cap="flat" cmpd="sng">
            <a:solidFill>
              <a:srgbClr val="99AD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9A5F3A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id="62" name="Google Shape;62;p8" descr="쿡북로고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578" y="595313"/>
            <a:ext cx="1216025" cy="32226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/>
          <p:nvPr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[강의교안 이용 안내]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본 강의교안의 저작권은 한빛아카데미㈜에 있습니다.</a:t>
            </a:r>
            <a:r>
              <a:rPr lang="ko-KR" sz="1000" b="0" i="0" u="none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Arial"/>
              <a:buChar char="•"/>
            </a:pPr>
            <a:r>
              <a:rPr lang="ko-KR" sz="1000" b="0" i="0" u="none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이 자료는 강의 보조자료로 제공되는 것으로 무단으로 전제하거나 배포하는 것을 금합니다</a:t>
            </a:r>
            <a:r>
              <a:rPr lang="ko-KR" sz="1000" b="0" i="0" u="sng" strike="noStrike" cap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기본 선택자</a:t>
            </a:r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/>
              <a:t>[기본 예제 5-1] 전체 </a:t>
            </a:r>
            <a:r>
              <a:rPr lang="ko-KR" dirty="0" err="1"/>
              <a:t>선택자와</a:t>
            </a:r>
            <a:r>
              <a:rPr lang="ko-KR" dirty="0"/>
              <a:t> 태그 </a:t>
            </a:r>
            <a:r>
              <a:rPr lang="ko-KR" dirty="0" err="1"/>
              <a:t>선택자</a:t>
            </a: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lang="ko-KR" b="1" dirty="0"/>
              <a:t>2. 태그 </a:t>
            </a:r>
            <a:r>
              <a:rPr lang="ko-KR" b="1" dirty="0" err="1"/>
              <a:t>선택자</a:t>
            </a:r>
            <a:r>
              <a:rPr lang="ko-KR" b="1" dirty="0"/>
              <a:t> 적용하기</a:t>
            </a: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b="1" dirty="0" err="1"/>
              <a:t>선택자</a:t>
            </a:r>
            <a:r>
              <a:rPr lang="ko-KR" b="1" dirty="0"/>
              <a:t> 여러 개에 속성 적용하기: 쉼표 사용</a:t>
            </a:r>
            <a:endParaRPr b="1"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b="30245"/>
          <a:stretch/>
        </p:blipFill>
        <p:spPr>
          <a:xfrm>
            <a:off x="899592" y="1594510"/>
            <a:ext cx="5328592" cy="309965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7885690" y="836712"/>
            <a:ext cx="129482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" name="Google Shape;130;p17" descr="C:\Users\acauser2\Desktop\강의교안 작업\fig_4455\ch05_샘플\그림 5-2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1022" y="5229200"/>
            <a:ext cx="6480720" cy="1345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11960" y="1832949"/>
            <a:ext cx="4790094" cy="1224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기본 선택자</a:t>
            </a:r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[기본 예제 5-2] 아이디 선택자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7885690" y="836712"/>
            <a:ext cx="129482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9" name="Google Shape;139;p18" descr="C:\Users\acauser2\Desktop\강의교안 작업\fig_4455\ch05_샘플\코드 5-4(a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552" y="1323032"/>
            <a:ext cx="6333342" cy="534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기본 선택자</a:t>
            </a: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[기본 예제 5-2] 아이디 선택자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7884368" y="786190"/>
            <a:ext cx="122281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7" name="Google Shape;147;p19" descr="C:\Users\acauser2\Desktop\강의교안 작업\fig_4455\ch05_샘플\코드 5-4(b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536" y="1412776"/>
            <a:ext cx="6333343" cy="3170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 descr="C:\Users\acauser2\Desktop\강의교안 작업\fig_4455\ch05_샘플\코드 5-4 결과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83768" y="4293096"/>
            <a:ext cx="6333343" cy="1263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기본 선택자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/>
              <a:t>[기본 예제 5-3] 클래스 </a:t>
            </a:r>
            <a:r>
              <a:rPr lang="ko-KR" dirty="0" err="1"/>
              <a:t>선택자</a:t>
            </a: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lang="ko-KR" b="1" dirty="0"/>
              <a:t>1. 클래스 사용자를 1개 사용하기</a:t>
            </a: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sp>
        <p:nvSpPr>
          <p:cNvPr id="155" name="Google Shape;155;p20"/>
          <p:cNvSpPr/>
          <p:nvPr/>
        </p:nvSpPr>
        <p:spPr>
          <a:xfrm>
            <a:off x="7885690" y="764704"/>
            <a:ext cx="129482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</a:t>
            </a: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6" name="Google Shape;156;p20"/>
          <p:cNvGrpSpPr/>
          <p:nvPr/>
        </p:nvGrpSpPr>
        <p:grpSpPr>
          <a:xfrm>
            <a:off x="663550" y="1700808"/>
            <a:ext cx="6840760" cy="4670366"/>
            <a:chOff x="663550" y="1700808"/>
            <a:chExt cx="6840760" cy="4670366"/>
          </a:xfrm>
        </p:grpSpPr>
        <p:pic>
          <p:nvPicPr>
            <p:cNvPr id="157" name="Google Shape;157;p20" descr="C:\Users\acauser2\Desktop\강의교안 작업\fig_4455\ch05_샘플\코드 5-6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63550" y="1700808"/>
              <a:ext cx="6840760" cy="4670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67958" y="2181114"/>
              <a:ext cx="840346" cy="103520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기본 선택자</a:t>
            </a:r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[기본 예제 5-3] 클래스 선택자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2. 클래스 선택자를 여러 개 사용하기</a:t>
            </a: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7885690" y="836712"/>
            <a:ext cx="115080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</a:t>
            </a: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6" name="Google Shape;166;p21" descr="C:\Users\acauser2\Desktop\강의교안 작업\fig_4455\ch05_샘플\코드 5-7(a)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560" y="1801192"/>
            <a:ext cx="6922293" cy="261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 descr="C:\Users\acauser2\Desktop\강의교안 작업\fig_4455\ch05_샘플\코드 5-7(b).jpg"/>
          <p:cNvPicPr preferRelativeResize="0"/>
          <p:nvPr/>
        </p:nvPicPr>
        <p:blipFill rotWithShape="1">
          <a:blip r:embed="rId6">
            <a:alphaModFix/>
          </a:blip>
          <a:srcRect t="7497" r="805"/>
          <a:stretch/>
        </p:blipFill>
        <p:spPr>
          <a:xfrm>
            <a:off x="634420" y="4274820"/>
            <a:ext cx="6850285" cy="1551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속성 선택자</a:t>
            </a:r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속성 선택자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[기본 예제 5-4] 속성 선택자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  <a:p>
            <a:pPr marL="93662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7885690" y="2636912"/>
            <a:ext cx="129482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5" name="Google Shape;175;p22" descr="C:\Users\acauser2\Desktop\강의교안 작업\fig_4455\ch05_샘플\표 5-3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6760" y="836712"/>
            <a:ext cx="5362576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 descr="C:\Users\acauser2\Desktop\강의교안 작업\fig_4455\ch05_샘플\코드 5-9.jpg"/>
          <p:cNvPicPr preferRelativeResize="0"/>
          <p:nvPr/>
        </p:nvPicPr>
        <p:blipFill rotWithShape="1">
          <a:blip r:embed="rId5">
            <a:alphaModFix/>
          </a:blip>
          <a:srcRect b="2341"/>
          <a:stretch/>
        </p:blipFill>
        <p:spPr>
          <a:xfrm>
            <a:off x="539553" y="3056260"/>
            <a:ext cx="6336704" cy="3789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후손 선택자와 자손 선택자</a:t>
            </a:r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/>
              <a:t>“자손은 무엇이고 또 후손은 무엇인가요?”</a:t>
            </a: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  <a:p>
            <a:pPr marL="93662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  <a:p>
            <a:pPr marL="355600" lvl="0" indent="-2619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r>
              <a:rPr lang="ko-KR" dirty="0"/>
              <a:t>후손 </a:t>
            </a:r>
            <a:r>
              <a:rPr lang="ko-KR" dirty="0" err="1"/>
              <a:t>선택자</a:t>
            </a: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pic>
        <p:nvPicPr>
          <p:cNvPr id="183" name="Google Shape;183;p23" descr="C:\Users\acauser2\Desktop\강의교안 작업\fig_4455\ch05_샘플\코드 5-10.jpg"/>
          <p:cNvPicPr preferRelativeResize="0"/>
          <p:nvPr/>
        </p:nvPicPr>
        <p:blipFill rotWithShape="1">
          <a:blip r:embed="rId3">
            <a:alphaModFix/>
          </a:blip>
          <a:srcRect l="937" r="44386" b="4400"/>
          <a:stretch/>
        </p:blipFill>
        <p:spPr>
          <a:xfrm>
            <a:off x="637456" y="1377939"/>
            <a:ext cx="3830041" cy="2762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 descr="C:\Users\acauser2\Desktop\강의교안 작업\fig_4455\ch05_샘플\그림 5-3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1492" y="1679262"/>
            <a:ext cx="3891617" cy="216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 descr="C:\Users\acauser2\Desktop\강의교안 작업\fig_4455\ch05_샘플\표 5-4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077" y="5186363"/>
            <a:ext cx="5019675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후손 선택자와 자손 선택자</a:t>
            </a: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5-5] 후손 선택자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pic>
        <p:nvPicPr>
          <p:cNvPr id="192" name="Google Shape;192;p24" descr="C:\Users\acauser2\Desktop\강의교안 작업\fig_4455\ch05_샘플\코드 5-11(a)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4" y="1268759"/>
            <a:ext cx="5978366" cy="430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 descr="C:\Users\acauser2\Desktop\강의교안 작업\fig_4455\ch05_샘플\코드 5-11(b).jpg"/>
          <p:cNvPicPr preferRelativeResize="0"/>
          <p:nvPr/>
        </p:nvPicPr>
        <p:blipFill rotWithShape="1">
          <a:blip r:embed="rId4">
            <a:alphaModFix/>
          </a:blip>
          <a:srcRect t="15704"/>
          <a:stretch/>
        </p:blipFill>
        <p:spPr>
          <a:xfrm>
            <a:off x="443226" y="5373216"/>
            <a:ext cx="5992515" cy="948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4168" y="4725144"/>
            <a:ext cx="2876550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/>
          <p:nvPr/>
        </p:nvSpPr>
        <p:spPr>
          <a:xfrm>
            <a:off x="7885690" y="836712"/>
            <a:ext cx="129482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코드 </a:t>
            </a: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7"/>
              </a:rPr>
              <a:t>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후손 선택자와 자손 선택자</a:t>
            </a:r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후손 선택자 여러 개를 함께 사용할 경우 주의 사항 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① &lt;header&gt; 태그의 후손인 &lt;h1&gt; 태그와 일반적인 &lt;h2&gt; 태그 선택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② &lt;header&gt; 태그의 후손인 &lt;h1&gt; 태그와 header 태그의 후손인 &lt;h2&gt; 태그 선택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  <a:p>
            <a:pPr marL="93662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pic>
        <p:nvPicPr>
          <p:cNvPr id="202" name="Google Shape;202;p25" descr="C:\Users\acauser2\Desktop\강의교안 작업\fig_4455\ch05_샘플\그림 5-4.jpg"/>
          <p:cNvPicPr preferRelativeResize="0"/>
          <p:nvPr/>
        </p:nvPicPr>
        <p:blipFill rotWithShape="1">
          <a:blip r:embed="rId3">
            <a:alphaModFix/>
          </a:blip>
          <a:srcRect t="45092"/>
          <a:stretch/>
        </p:blipFill>
        <p:spPr>
          <a:xfrm>
            <a:off x="611560" y="3645024"/>
            <a:ext cx="8048625" cy="151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 descr="C:\Users\acauser2\Desktop\강의교안 작업\fig_4455\ch05_샘플\그림 5-4.jpg"/>
          <p:cNvPicPr preferRelativeResize="0"/>
          <p:nvPr/>
        </p:nvPicPr>
        <p:blipFill rotWithShape="1">
          <a:blip r:embed="rId3">
            <a:alphaModFix/>
          </a:blip>
          <a:srcRect b="54245"/>
          <a:stretch/>
        </p:blipFill>
        <p:spPr>
          <a:xfrm>
            <a:off x="611560" y="1628800"/>
            <a:ext cx="8048625" cy="1259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후손 선택자와 자손 선택자</a:t>
            </a:r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자손 선택자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[기본 예제 5-6] 자손 선택자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  <a:p>
            <a:pPr marL="93662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pic>
        <p:nvPicPr>
          <p:cNvPr id="210" name="Google Shape;21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6831" y="830181"/>
            <a:ext cx="3796951" cy="91371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/>
          <p:nvPr/>
        </p:nvSpPr>
        <p:spPr>
          <a:xfrm>
            <a:off x="7885690" y="2132856"/>
            <a:ext cx="13668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코드 </a:t>
            </a: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2" name="Google Shape;212;p26" descr="C:\Users\acauser2\Desktop\강의교안 작업\fig_4455\ch05_샘플\코드 5-12.jpg"/>
          <p:cNvPicPr preferRelativeResize="0"/>
          <p:nvPr/>
        </p:nvPicPr>
        <p:blipFill rotWithShape="1">
          <a:blip r:embed="rId6">
            <a:alphaModFix/>
          </a:blip>
          <a:srcRect b="1375"/>
          <a:stretch/>
        </p:blipFill>
        <p:spPr>
          <a:xfrm>
            <a:off x="465295" y="2570782"/>
            <a:ext cx="5114817" cy="428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399085" y="5471499"/>
            <a:ext cx="8277371" cy="112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2E1F"/>
              </a:buClr>
              <a:buSzPts val="4000"/>
              <a:buFont typeface="Arial"/>
              <a:buNone/>
            </a:pPr>
            <a:r>
              <a:rPr lang="ko-KR" b="1"/>
              <a:t>5장 CSS3 기초: 선택자와 단위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후손 선택자와 자손 선택자</a:t>
            </a:r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5-6] &lt;table&gt; 태그 요소 선택할 때 자손 선택자 주의사항 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grpSp>
        <p:nvGrpSpPr>
          <p:cNvPr id="219" name="Google Shape;219;p27"/>
          <p:cNvGrpSpPr/>
          <p:nvPr/>
        </p:nvGrpSpPr>
        <p:grpSpPr>
          <a:xfrm>
            <a:off x="467544" y="1700808"/>
            <a:ext cx="7646326" cy="3624785"/>
            <a:chOff x="179513" y="2727970"/>
            <a:chExt cx="7646326" cy="3624785"/>
          </a:xfrm>
        </p:grpSpPr>
        <p:pic>
          <p:nvPicPr>
            <p:cNvPr id="220" name="Google Shape;220;p27" descr="C:\Users\acauser2\Desktop\강의교안 작업\fig_4455\ch05_샘플\코드 5-13(b).jpg"/>
            <p:cNvPicPr preferRelativeResize="0"/>
            <p:nvPr/>
          </p:nvPicPr>
          <p:blipFill rotWithShape="1">
            <a:blip r:embed="rId3">
              <a:alphaModFix/>
            </a:blip>
            <a:srcRect r="44979" b="4586"/>
            <a:stretch/>
          </p:blipFill>
          <p:spPr>
            <a:xfrm>
              <a:off x="3995936" y="2996953"/>
              <a:ext cx="3829903" cy="3332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7" descr="C:\Users\acauser2\Desktop\강의교안 작업\fig_4455\ch05_샘플\코드 5-13(a).jpg"/>
            <p:cNvPicPr preferRelativeResize="0"/>
            <p:nvPr/>
          </p:nvPicPr>
          <p:blipFill rotWithShape="1">
            <a:blip r:embed="rId4">
              <a:alphaModFix/>
            </a:blip>
            <a:srcRect r="43158"/>
            <a:stretch/>
          </p:blipFill>
          <p:spPr>
            <a:xfrm>
              <a:off x="179513" y="2727970"/>
              <a:ext cx="3929349" cy="3030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7" descr="C:\Users\acauser2\Desktop\강의교안 작업\fig_4455\ch05_샘플\코드 5-4(a).jpg"/>
            <p:cNvPicPr preferRelativeResize="0"/>
            <p:nvPr/>
          </p:nvPicPr>
          <p:blipFill rotWithShape="1">
            <a:blip r:embed="rId5">
              <a:alphaModFix/>
            </a:blip>
            <a:srcRect l="61077" t="18826"/>
            <a:stretch/>
          </p:blipFill>
          <p:spPr>
            <a:xfrm rot="5400000">
              <a:off x="1763687" y="4048498"/>
              <a:ext cx="792090" cy="3816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" name="Google Shape;223;p27"/>
          <p:cNvSpPr/>
          <p:nvPr/>
        </p:nvSpPr>
        <p:spPr>
          <a:xfrm>
            <a:off x="7885690" y="1268760"/>
            <a:ext cx="13668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코드 </a:t>
            </a: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7"/>
              </a:rPr>
              <a:t>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70804" y="5301208"/>
            <a:ext cx="3801596" cy="926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후손 선택자와 자손 선택자</a:t>
            </a:r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검사를 통한 HTML 페이지의 계층 구조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 브라우저가 &lt;tbody&gt; 태그를 자동으로 추가하므로 스타일 속성이 적용되지 않음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table 태그에 스타일을 적용할 때는 자손 선택자를 사용하지 않음</a:t>
            </a:r>
            <a:endParaRPr/>
          </a:p>
        </p:txBody>
      </p:sp>
      <p:pic>
        <p:nvPicPr>
          <p:cNvPr id="231" name="Google Shape;231;p28" descr="C:\Users\acauser2\Desktop\강의교안 작업\fig_4455\ch05_샘플\그림 5-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2348880"/>
            <a:ext cx="398145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반응 · 상태 · 구조 선택자</a:t>
            </a:r>
            <a:endParaRPr/>
          </a:p>
        </p:txBody>
      </p:sp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반응 선택자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5-7] 반응 선택자</a:t>
            </a:r>
            <a:endParaRPr/>
          </a:p>
        </p:txBody>
      </p:sp>
      <p:pic>
        <p:nvPicPr>
          <p:cNvPr id="238" name="Google Shape;238;p29" descr="C:\Users\acauser2\Desktop\강의교안 작업\fig_4455\ch05_샘플\표 5-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0861" y="773705"/>
            <a:ext cx="3368879" cy="147541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/>
          <p:nvPr/>
        </p:nvSpPr>
        <p:spPr>
          <a:xfrm>
            <a:off x="7885690" y="2946430"/>
            <a:ext cx="13668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코드 </a:t>
            </a: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0" name="Google Shape;240;p29" descr="C:\Users\acauser2\Desktop\강의교안 작업\fig_4455\ch05_샘플\코드 5-14.jpg"/>
          <p:cNvPicPr preferRelativeResize="0"/>
          <p:nvPr/>
        </p:nvPicPr>
        <p:blipFill rotWithShape="1">
          <a:blip r:embed="rId6">
            <a:alphaModFix/>
          </a:blip>
          <a:srcRect b="4667"/>
          <a:stretch/>
        </p:blipFill>
        <p:spPr>
          <a:xfrm>
            <a:off x="467545" y="3356992"/>
            <a:ext cx="6775512" cy="3501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반응 · 상태 · 구조 선택자</a:t>
            </a:r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상태 선택자</a:t>
            </a:r>
            <a:endParaRPr/>
          </a:p>
        </p:txBody>
      </p:sp>
      <p:pic>
        <p:nvPicPr>
          <p:cNvPr id="247" name="Google Shape;247;p30" descr="C:\Users\acauser2\Desktop\강의교안 작업\fig_4455\ch05_샘플\표 5-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4" y="1268760"/>
            <a:ext cx="3090506" cy="20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 descr="C:\Users\acauser2\Desktop\강의교안 작업\fig_4455\ch05_샘플\표 5-8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949" y="3429000"/>
            <a:ext cx="6550323" cy="3240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반응 · 상태 · 구조 선택자</a:t>
            </a:r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5-8] 상태 선택자</a:t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>
            <a:off x="7885690" y="836712"/>
            <a:ext cx="13668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</a:t>
            </a: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6" name="Google Shape;256;p31"/>
          <p:cNvGrpSpPr/>
          <p:nvPr/>
        </p:nvGrpSpPr>
        <p:grpSpPr>
          <a:xfrm>
            <a:off x="421761" y="1233545"/>
            <a:ext cx="6598511" cy="5624455"/>
            <a:chOff x="421761" y="1233545"/>
            <a:chExt cx="6598511" cy="5624455"/>
          </a:xfrm>
        </p:grpSpPr>
        <p:pic>
          <p:nvPicPr>
            <p:cNvPr id="257" name="Google Shape;257;p31" descr="C:\Users\acauser2\Desktop\강의교안 작업\fig_4455\ch05_샘플\코드 5-15(a)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50512" y="1233545"/>
              <a:ext cx="6567422" cy="15077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31" descr="C:\Users\acauser2\Desktop\강의교안 작업\fig_4455\ch05_샘플\코드 5-15(b).jpg"/>
            <p:cNvPicPr preferRelativeResize="0"/>
            <p:nvPr/>
          </p:nvPicPr>
          <p:blipFill rotWithShape="1">
            <a:blip r:embed="rId6">
              <a:alphaModFix/>
            </a:blip>
            <a:srcRect t="3738" b="4740"/>
            <a:stretch/>
          </p:blipFill>
          <p:spPr>
            <a:xfrm>
              <a:off x="421761" y="2568765"/>
              <a:ext cx="6598511" cy="4289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31" descr="C:\Users\acauser2\Desktop\강의교안 작업\fig_4455\ch05_샘플\코드 5-15(b).jpg"/>
            <p:cNvPicPr preferRelativeResize="0"/>
            <p:nvPr/>
          </p:nvPicPr>
          <p:blipFill rotWithShape="1">
            <a:blip r:embed="rId6">
              <a:alphaModFix/>
            </a:blip>
            <a:srcRect l="48168" t="53113" r="25374" b="7992"/>
            <a:stretch/>
          </p:blipFill>
          <p:spPr>
            <a:xfrm>
              <a:off x="5148064" y="5035138"/>
              <a:ext cx="1745672" cy="18228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0" name="Google Shape;260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40152" y="1556792"/>
            <a:ext cx="2016224" cy="2271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반응 · 상태 · 구조 선택자</a:t>
            </a:r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구조 </a:t>
            </a:r>
            <a:r>
              <a:rPr lang="ko-KR" dirty="0" err="1"/>
              <a:t>선택자</a:t>
            </a: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541337" lvl="2" indent="-261938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2340"/>
              <a:buChar char="•"/>
            </a:pPr>
            <a:r>
              <a:rPr lang="ko-KR" sz="1800" dirty="0"/>
              <a:t>nth-child와 nth-lastchild </a:t>
            </a:r>
            <a:r>
              <a:rPr lang="ko-KR" sz="1800" dirty="0" err="1"/>
              <a:t>선택자</a:t>
            </a:r>
            <a:endParaRPr sz="1800" dirty="0"/>
          </a:p>
          <a:p>
            <a:pPr marL="719137" lvl="3" indent="-261938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2080"/>
              <a:buChar char="-"/>
            </a:pPr>
            <a:r>
              <a:rPr lang="ko-KR" sz="1600" dirty="0"/>
              <a:t>2n+1 수열에 </a:t>
            </a:r>
            <a:r>
              <a:rPr lang="ko-KR" sz="1600" dirty="0" smtClean="0"/>
              <a:t>0부터 </a:t>
            </a:r>
            <a:r>
              <a:rPr lang="ko-KR" sz="1600" dirty="0"/>
              <a:t>숫자를 넣을 경우… “1, 3, 5, 7, 9……?”</a:t>
            </a:r>
            <a:endParaRPr dirty="0"/>
          </a:p>
          <a:p>
            <a:pPr marL="719137" lvl="3" indent="-261938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2080"/>
              <a:buChar char="-"/>
            </a:pPr>
            <a:r>
              <a:rPr lang="ko-KR" sz="1600" dirty="0"/>
              <a:t>구조 </a:t>
            </a:r>
            <a:r>
              <a:rPr lang="ko-KR" sz="1600" dirty="0" err="1"/>
              <a:t>선택자는</a:t>
            </a:r>
            <a:r>
              <a:rPr lang="ko-KR" sz="1600" dirty="0"/>
              <a:t> 수열의 결과 값에 해당하는 위치에 있는 태그에 스타일을 적용</a:t>
            </a:r>
            <a:endParaRPr sz="1600" dirty="0"/>
          </a:p>
          <a:p>
            <a:pPr marL="719137" lvl="3" indent="-129858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2080"/>
              <a:buNone/>
            </a:pPr>
            <a:endParaRPr sz="1600" b="1"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</p:txBody>
      </p:sp>
      <p:pic>
        <p:nvPicPr>
          <p:cNvPr id="267" name="Google Shape;267;p32" descr="C:\Users\acauser2\Desktop\강의교안 작업\fig_4455\ch05_샘플\표 5-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52" y="1412776"/>
            <a:ext cx="4694534" cy="1957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반응 · 상태 · 구조 선택자</a:t>
            </a:r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5-9] 구조 선택자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sp>
        <p:nvSpPr>
          <p:cNvPr id="274" name="Google Shape;274;p33"/>
          <p:cNvSpPr/>
          <p:nvPr/>
        </p:nvSpPr>
        <p:spPr>
          <a:xfrm>
            <a:off x="7885690" y="786190"/>
            <a:ext cx="13668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</a:t>
            </a: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5" name="Google Shape;275;p33" descr="C:\Users\acauser2\Desktop\강의교안 작업\fig_4455\ch05_샘플\코드 5-16(a)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9553" y="1186250"/>
            <a:ext cx="5328591" cy="361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 descr="C:\Users\acauser2\Desktop\강의교안 작업\fig_4455\ch05_샘플\코드 5-16(b).jpg"/>
          <p:cNvPicPr preferRelativeResize="0"/>
          <p:nvPr/>
        </p:nvPicPr>
        <p:blipFill rotWithShape="1">
          <a:blip r:embed="rId6">
            <a:alphaModFix/>
          </a:blip>
          <a:srcRect l="-195" t="5751" r="-614" b="6983"/>
          <a:stretch/>
        </p:blipFill>
        <p:spPr>
          <a:xfrm>
            <a:off x="527677" y="4678258"/>
            <a:ext cx="5340467" cy="2179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15816" y="4725144"/>
            <a:ext cx="60960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반응 · 상태 · 구조 선택자</a:t>
            </a:r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5-9] 구조 선택자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구조 선택자 사용시 주의 사항 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grpSp>
        <p:nvGrpSpPr>
          <p:cNvPr id="284" name="Google Shape;284;p34"/>
          <p:cNvGrpSpPr/>
          <p:nvPr/>
        </p:nvGrpSpPr>
        <p:grpSpPr>
          <a:xfrm>
            <a:off x="539552" y="1628801"/>
            <a:ext cx="7488832" cy="5229200"/>
            <a:chOff x="539552" y="1628801"/>
            <a:chExt cx="7488832" cy="5229200"/>
          </a:xfrm>
        </p:grpSpPr>
        <p:pic>
          <p:nvPicPr>
            <p:cNvPr id="285" name="Google Shape;285;p34" descr="C:\Users\acauser2\Desktop\강의교안 작업\fig_4455\ch05_샘플\코드 5-17.jpg"/>
            <p:cNvPicPr preferRelativeResize="0"/>
            <p:nvPr/>
          </p:nvPicPr>
          <p:blipFill rotWithShape="1">
            <a:blip r:embed="rId3">
              <a:alphaModFix/>
            </a:blip>
            <a:srcRect b="2034"/>
            <a:stretch/>
          </p:blipFill>
          <p:spPr>
            <a:xfrm>
              <a:off x="539552" y="1628801"/>
              <a:ext cx="7488832" cy="522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81932" y="2086136"/>
              <a:ext cx="1111408" cy="12946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p34"/>
          <p:cNvSpPr/>
          <p:nvPr/>
        </p:nvSpPr>
        <p:spPr>
          <a:xfrm>
            <a:off x="7885690" y="786190"/>
            <a:ext cx="13668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코드 </a:t>
            </a: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CSS3 단위</a:t>
            </a:r>
            <a:endParaRPr/>
          </a:p>
        </p:txBody>
      </p:sp>
      <p:sp>
        <p:nvSpPr>
          <p:cNvPr id="293" name="Google Shape;293;p3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키워드 단위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W3C에서 미리 정의한 단어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키워드를 입력하면 해당하는 스타일이 자동으로 적용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크기 단위</a:t>
            </a:r>
            <a:endParaRPr/>
          </a:p>
        </p:txBody>
      </p:sp>
      <p:pic>
        <p:nvPicPr>
          <p:cNvPr id="294" name="Google Shape;294;p35" descr="C:\Users\acauser2\Desktop\강의교안 작업\fig_4455\ch05_샘플\그림 5-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1916832"/>
            <a:ext cx="3312368" cy="2476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 descr="C:\Users\acauser2\Desktop\강의교안 작업\fig_4455\ch05_샘플\표 5-10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672" y="4653135"/>
            <a:ext cx="2304256" cy="1990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CSS3 단위</a:t>
            </a:r>
            <a:endParaRPr/>
          </a:p>
        </p:txBody>
      </p:sp>
      <p:sp>
        <p:nvSpPr>
          <p:cNvPr id="301" name="Google Shape;301;p3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[기본 예제 5-10] 다양한 크기의 단위 적용</a:t>
            </a: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b="1" dirty="0"/>
              <a:t>1. HTML 페이지 만들기 </a:t>
            </a:r>
            <a:endParaRPr b="1" dirty="0"/>
          </a:p>
        </p:txBody>
      </p:sp>
      <p:pic>
        <p:nvPicPr>
          <p:cNvPr id="302" name="Google Shape;302;p36" descr="C:\Users\acauser2\Desktop\강의교안 작업\fig_4455\ch05_샘플\코드 5-1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53" y="1745973"/>
            <a:ext cx="7560840" cy="456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76056" y="1700808"/>
            <a:ext cx="3971925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Contents</a:t>
            </a:r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</a:pPr>
            <a:r>
              <a:rPr lang="ko-KR"/>
              <a:t>학습목표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/>
              <a:t>CSS 블록을 생성할 수 있습니다.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/>
              <a:t>선택자를 이해하고 적절한 선택자를 활용할 수 있습니다.</a:t>
            </a:r>
            <a:endParaRPr/>
          </a:p>
          <a:p>
            <a:pPr marL="534988" lvl="1" indent="-762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7188" lvl="1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</a:pPr>
            <a:r>
              <a:rPr lang="ko-KR"/>
              <a:t>내용 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/>
              <a:t>선택자의 용도와 사용법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/>
              <a:t>기본 선택자</a:t>
            </a:r>
            <a:endParaRPr b="0"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/>
              <a:t>속성 선택자</a:t>
            </a:r>
            <a:endParaRPr b="0"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/>
              <a:t>후손 선택자와 자손 선택자</a:t>
            </a:r>
            <a:endParaRPr b="0"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/>
              <a:t>반응·상태·구조 선택자</a:t>
            </a:r>
            <a:endParaRPr b="0"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/>
              <a:t>CSS3 단위</a:t>
            </a:r>
            <a:endParaRPr/>
          </a:p>
        </p:txBody>
      </p:sp>
      <p:pic>
        <p:nvPicPr>
          <p:cNvPr id="75" name="Google Shape;75;p10" descr="C:\Users\acauser2\Desktop\강의교안 작업\fig_4455\ch05_샘플\그림 5-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7904" y="2060848"/>
            <a:ext cx="506730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CSS3 단위</a:t>
            </a:r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[기본 예제 5-10] 다양한 크기의 단위 적용</a:t>
            </a: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b="1" dirty="0"/>
              <a:t>2. 2% 단위 적용하기</a:t>
            </a:r>
            <a:endParaRPr b="1" dirty="0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dirty="0"/>
              <a:t>% 단위는 기본으로 설정된 크기를 기준으로 상대적인 크기를 지정. </a:t>
            </a:r>
            <a:endParaRPr dirty="0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dirty="0"/>
              <a:t>초기 설정 크기: 100%</a:t>
            </a:r>
            <a:endParaRPr b="1"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</p:txBody>
      </p:sp>
      <p:pic>
        <p:nvPicPr>
          <p:cNvPr id="310" name="Google Shape;310;p37" descr="C:\Users\acauser2\Desktop\강의교안 작업\fig_4455\ch05_샘플\코드 5-20.jpg"/>
          <p:cNvPicPr preferRelativeResize="0"/>
          <p:nvPr/>
        </p:nvPicPr>
        <p:blipFill rotWithShape="1">
          <a:blip r:embed="rId3">
            <a:alphaModFix/>
          </a:blip>
          <a:srcRect r="1656" b="-132"/>
          <a:stretch/>
        </p:blipFill>
        <p:spPr>
          <a:xfrm>
            <a:off x="827584" y="2348880"/>
            <a:ext cx="7008088" cy="208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9792" y="4149080"/>
            <a:ext cx="5561856" cy="1367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CSS3 단위</a:t>
            </a:r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[기본 예제 5-10] 다양한 크기의 단위 적용</a:t>
            </a: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b="1" dirty="0"/>
              <a:t>3. em 단위 적용하기</a:t>
            </a:r>
            <a:endParaRPr b="1" dirty="0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dirty="0"/>
              <a:t> 1배=1em=100%</a:t>
            </a:r>
            <a:endParaRPr dirty="0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dirty="0"/>
              <a:t> 1.5배=1.5em=150%</a:t>
            </a:r>
            <a:endParaRPr dirty="0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dirty="0"/>
              <a:t>초기 설정 크기: 100%</a:t>
            </a:r>
            <a:endParaRPr dirty="0"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b="1" dirty="0"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b="1" dirty="0"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b="1" dirty="0"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b="1" dirty="0"/>
              <a:t>4. px 단위 적용하기</a:t>
            </a:r>
            <a:endParaRPr dirty="0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dirty="0"/>
              <a:t>크기를 절대적으로 지정</a:t>
            </a:r>
            <a:endParaRPr dirty="0"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</p:txBody>
      </p:sp>
      <p:pic>
        <p:nvPicPr>
          <p:cNvPr id="318" name="Google Shape;318;p38" descr="C:\Users\acauser2\Desktop\강의교안 작업\fig_4455\ch05_샘플\코드 5-21.jpg"/>
          <p:cNvPicPr preferRelativeResize="0"/>
          <p:nvPr/>
        </p:nvPicPr>
        <p:blipFill rotWithShape="1">
          <a:blip r:embed="rId3">
            <a:alphaModFix/>
          </a:blip>
          <a:srcRect r="43202" b="7842"/>
          <a:stretch/>
        </p:blipFill>
        <p:spPr>
          <a:xfrm>
            <a:off x="3635896" y="1556792"/>
            <a:ext cx="4032449" cy="1954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8" descr="C:\Users\acauser2\Desktop\강의교안 작업\fig_4455\ch05_샘플\코드 5-22.jpg"/>
          <p:cNvPicPr preferRelativeResize="0"/>
          <p:nvPr/>
        </p:nvPicPr>
        <p:blipFill rotWithShape="1">
          <a:blip r:embed="rId4">
            <a:alphaModFix/>
          </a:blip>
          <a:srcRect r="44412" b="8463"/>
          <a:stretch/>
        </p:blipFill>
        <p:spPr>
          <a:xfrm>
            <a:off x="3707905" y="3904593"/>
            <a:ext cx="3960440" cy="1934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CSS3 단위</a:t>
            </a:r>
            <a:endParaRPr/>
          </a:p>
        </p:txBody>
      </p:sp>
      <p:sp>
        <p:nvSpPr>
          <p:cNvPr id="325" name="Google Shape;325;p39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색상 단위</a:t>
            </a:r>
            <a:endParaRPr/>
          </a:p>
        </p:txBody>
      </p:sp>
      <p:grpSp>
        <p:nvGrpSpPr>
          <p:cNvPr id="326" name="Google Shape;326;p39"/>
          <p:cNvGrpSpPr/>
          <p:nvPr/>
        </p:nvGrpSpPr>
        <p:grpSpPr>
          <a:xfrm>
            <a:off x="395536" y="1268760"/>
            <a:ext cx="5522410" cy="5040560"/>
            <a:chOff x="395536" y="1268760"/>
            <a:chExt cx="4996470" cy="4560510"/>
          </a:xfrm>
        </p:grpSpPr>
        <p:pic>
          <p:nvPicPr>
            <p:cNvPr id="327" name="Google Shape;327;p39" descr="C:\Users\acauser2\Desktop\강의교안 작업\fig_4455\ch05_샘플\표 5-11(a)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5536" y="1268760"/>
              <a:ext cx="4996470" cy="17281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39" descr="C:\Users\acauser2\Desktop\강의교안 작업\fig_4455\ch05_샘플\표 5-11(b).jpg"/>
            <p:cNvPicPr preferRelativeResize="0"/>
            <p:nvPr/>
          </p:nvPicPr>
          <p:blipFill rotWithShape="1">
            <a:blip r:embed="rId4">
              <a:alphaModFix/>
            </a:blip>
            <a:srcRect t="1625"/>
            <a:stretch/>
          </p:blipFill>
          <p:spPr>
            <a:xfrm>
              <a:off x="406966" y="2924944"/>
              <a:ext cx="4920543" cy="29043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CSS3 단위</a:t>
            </a:r>
            <a:endParaRPr/>
          </a:p>
        </p:txBody>
      </p:sp>
      <p:sp>
        <p:nvSpPr>
          <p:cNvPr id="334" name="Google Shape;334;p4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색상 선택 도구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URL 단위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이미지나 글꼴 파일을 불러올 때 사용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url(‘경로’)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335" name="Google Shape;335;p40" descr="C:\Users\acauser2\Desktop\강의교안 작업\fig_4455\ch05_샘플\그림 5-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3" y="1208182"/>
            <a:ext cx="3764443" cy="3168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선택자의 용도와 사용법</a:t>
            </a:r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CSS 개요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선택자 - CSS3에서 특정 HTML 태그를 선택할 때 사용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스타일시트 </a:t>
            </a:r>
            <a:endParaRPr/>
          </a:p>
          <a:p>
            <a:pPr marL="720725" lvl="2" indent="-185737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Font typeface="Malgun Gothic"/>
              <a:buChar char="-"/>
            </a:pPr>
            <a:r>
              <a:rPr lang="ko-KR" sz="1600"/>
              <a:t>CSS로 작성된 코드</a:t>
            </a:r>
            <a:endParaRPr sz="1600"/>
          </a:p>
          <a:p>
            <a:pPr marL="720725" lvl="2" indent="-185737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Font typeface="Malgun Gothic"/>
              <a:buChar char="-"/>
            </a:pPr>
            <a:r>
              <a:rPr lang="ko-KR" sz="1600"/>
              <a:t>&lt;style&gt;..&lt;/style&gt;</a:t>
            </a:r>
            <a:endParaRPr sz="160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82" name="Google Shape;82;p11" descr="C:\Users\acauser2\Desktop\강의교안 작업\fig_4455\ch05_샘플\그림 5-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640" y="1667684"/>
            <a:ext cx="4320480" cy="1236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11"/>
          <p:cNvGrpSpPr/>
          <p:nvPr/>
        </p:nvGrpSpPr>
        <p:grpSpPr>
          <a:xfrm>
            <a:off x="2951820" y="3284985"/>
            <a:ext cx="5334004" cy="3242113"/>
            <a:chOff x="2267745" y="3284985"/>
            <a:chExt cx="5334004" cy="3242113"/>
          </a:xfrm>
        </p:grpSpPr>
        <p:pic>
          <p:nvPicPr>
            <p:cNvPr id="84" name="Google Shape;84;p11" descr="C:\Users\acauser2\Desktop\강의교안 작업\fig_4455\ch05_샘플\코드 5-1(a).jpg"/>
            <p:cNvPicPr preferRelativeResize="0"/>
            <p:nvPr/>
          </p:nvPicPr>
          <p:blipFill rotWithShape="1">
            <a:blip r:embed="rId4">
              <a:alphaModFix/>
            </a:blip>
            <a:srcRect b="5220"/>
            <a:stretch/>
          </p:blipFill>
          <p:spPr>
            <a:xfrm>
              <a:off x="2267745" y="3284985"/>
              <a:ext cx="5334004" cy="2016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1" descr="C:\Users\acauser2\Desktop\강의교안 작업\fig_4455\ch05_샘플\코드 5-1(b).jpg"/>
            <p:cNvPicPr preferRelativeResize="0"/>
            <p:nvPr/>
          </p:nvPicPr>
          <p:blipFill rotWithShape="1">
            <a:blip r:embed="rId5">
              <a:alphaModFix/>
            </a:blip>
            <a:srcRect l="377" t="9514" r="2867"/>
            <a:stretch/>
          </p:blipFill>
          <p:spPr>
            <a:xfrm>
              <a:off x="2290274" y="5229200"/>
              <a:ext cx="5270059" cy="12978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선택자의 용도와 사용법</a:t>
            </a:r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CSS 선택자 종류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92" name="Google Shape;92;p12" descr="C:\Users\acauser2\Desktop\강의교안 작업\fig_4455\ch05_샘플\표 5-1(a)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4" y="1311063"/>
            <a:ext cx="5988584" cy="4638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선택자의 용도와 사용법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CSS 선택자 종류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5" name="Google Shape;99;p13" descr="C:\Users\acauser2\Desktop\강의교안 작업\fig_4455\ch05_샘플\표 5-1(b)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887" y="1242641"/>
            <a:ext cx="5478410" cy="5201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선택자의 용도와 사용법</a:t>
            </a:r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CSS 선택자 종류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5" name="Google Shape;106;p14" descr="C:\Users\acauser2\Desktop\강의교안 작업\fig_4455\ch05_샘플\표 5-1(c)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647" y="1810428"/>
            <a:ext cx="5492246" cy="331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9;p13" descr="C:\Users\acauser2\Desktop\강의교안 작업\fig_4455\ch05_샘플\표 5-1(b).jpg"/>
          <p:cNvPicPr preferRelativeResize="0"/>
          <p:nvPr/>
        </p:nvPicPr>
        <p:blipFill rotWithShape="1">
          <a:blip r:embed="rId4">
            <a:alphaModFix/>
          </a:blip>
          <a:srcRect b="93042"/>
          <a:stretch/>
        </p:blipFill>
        <p:spPr>
          <a:xfrm>
            <a:off x="850158" y="1499312"/>
            <a:ext cx="5478410" cy="361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기본 선택자</a:t>
            </a: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기본 선택자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113" name="Google Shape;113;p15" descr="C:\Users\acauser2\Desktop\강의교안 작업\fig_4455\ch05_샘플\표 5-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4" y="1484784"/>
            <a:ext cx="6884654" cy="2376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기본 선택자</a:t>
            </a: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/>
              <a:t>[기본 예제 5-1] 전체 </a:t>
            </a:r>
            <a:r>
              <a:rPr lang="ko-KR" dirty="0" err="1"/>
              <a:t>선택자와</a:t>
            </a:r>
            <a:r>
              <a:rPr lang="ko-KR" dirty="0"/>
              <a:t> 태그 </a:t>
            </a:r>
            <a:r>
              <a:rPr lang="ko-KR" dirty="0" err="1"/>
              <a:t>선택자</a:t>
            </a: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lang="ko-KR" b="1" dirty="0"/>
              <a:t>1. 전체 </a:t>
            </a:r>
            <a:r>
              <a:rPr lang="ko-KR" b="1" dirty="0" err="1"/>
              <a:t>선택자</a:t>
            </a:r>
            <a:r>
              <a:rPr lang="ko-KR" b="1" dirty="0"/>
              <a:t> 적용하기</a:t>
            </a: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pic>
        <p:nvPicPr>
          <p:cNvPr id="120" name="Google Shape;120;p16" descr="C:\Users\acauser2\Desktop\강의교안 작업\fig_4455\ch05_샘플\코드 5-2.jpg"/>
          <p:cNvPicPr preferRelativeResize="0"/>
          <p:nvPr/>
        </p:nvPicPr>
        <p:blipFill rotWithShape="1">
          <a:blip r:embed="rId3">
            <a:alphaModFix/>
          </a:blip>
          <a:srcRect b="4994"/>
          <a:stretch/>
        </p:blipFill>
        <p:spPr>
          <a:xfrm>
            <a:off x="687530" y="1916832"/>
            <a:ext cx="7628886" cy="38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6300192" y="836712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sng" strike="noStrike" cap="non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코드 데모</a:t>
            </a: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sz="1600" b="1" i="0" u="sng" strike="noStrike" cap="non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온라인 에디터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648</Words>
  <Application>Microsoft Office PowerPoint</Application>
  <PresentationFormat>화면 슬라이드 쇼(4:3)</PresentationFormat>
  <Paragraphs>331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Noto Sans Symbols</vt:lpstr>
      <vt:lpstr>Dotum</vt:lpstr>
      <vt:lpstr>Malgun Gothic</vt:lpstr>
      <vt:lpstr>Arial</vt:lpstr>
      <vt:lpstr>Verdana</vt:lpstr>
      <vt:lpstr>1_Office 테마</vt:lpstr>
      <vt:lpstr>PowerPoint 프레젠테이션</vt:lpstr>
      <vt:lpstr>5장 CSS3 기초: 선택자와 단위</vt:lpstr>
      <vt:lpstr>Contents</vt:lpstr>
      <vt:lpstr>01 선택자의 용도와 사용법</vt:lpstr>
      <vt:lpstr>01 선택자의 용도와 사용법</vt:lpstr>
      <vt:lpstr>01 선택자의 용도와 사용법</vt:lpstr>
      <vt:lpstr>01 선택자의 용도와 사용법</vt:lpstr>
      <vt:lpstr>02 기본 선택자</vt:lpstr>
      <vt:lpstr>02 기본 선택자</vt:lpstr>
      <vt:lpstr>02 기본 선택자</vt:lpstr>
      <vt:lpstr>02 기본 선택자</vt:lpstr>
      <vt:lpstr>02 기본 선택자</vt:lpstr>
      <vt:lpstr>02 기본 선택자</vt:lpstr>
      <vt:lpstr>02 기본 선택자</vt:lpstr>
      <vt:lpstr>03 속성 선택자</vt:lpstr>
      <vt:lpstr>04 후손 선택자와 자손 선택자</vt:lpstr>
      <vt:lpstr>04 후손 선택자와 자손 선택자</vt:lpstr>
      <vt:lpstr>04 후손 선택자와 자손 선택자</vt:lpstr>
      <vt:lpstr>04 후손 선택자와 자손 선택자</vt:lpstr>
      <vt:lpstr>04 후손 선택자와 자손 선택자</vt:lpstr>
      <vt:lpstr>04 후손 선택자와 자손 선택자</vt:lpstr>
      <vt:lpstr>05 반응 · 상태 · 구조 선택자</vt:lpstr>
      <vt:lpstr>05 반응 · 상태 · 구조 선택자</vt:lpstr>
      <vt:lpstr>05 반응 · 상태 · 구조 선택자</vt:lpstr>
      <vt:lpstr>05 반응 · 상태 · 구조 선택자</vt:lpstr>
      <vt:lpstr>05 반응 · 상태 · 구조 선택자</vt:lpstr>
      <vt:lpstr>05 반응 · 상태 · 구조 선택자</vt:lpstr>
      <vt:lpstr>06 CSS3 단위</vt:lpstr>
      <vt:lpstr>06 CSS3 단위</vt:lpstr>
      <vt:lpstr>06 CSS3 단위</vt:lpstr>
      <vt:lpstr>06 CSS3 단위</vt:lpstr>
      <vt:lpstr>06 CSS3 단위</vt:lpstr>
      <vt:lpstr>06 CSS3 단위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Windows 사용자</cp:lastModifiedBy>
  <cp:revision>3</cp:revision>
  <dcterms:modified xsi:type="dcterms:W3CDTF">2019-08-14T05:17:56Z</dcterms:modified>
</cp:coreProperties>
</file>